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134806596" r:id="rId5"/>
    <p:sldId id="2145706705" r:id="rId6"/>
    <p:sldId id="2145706693" r:id="rId7"/>
    <p:sldId id="2145706688" r:id="rId8"/>
    <p:sldId id="2145706706" r:id="rId9"/>
    <p:sldId id="2145706704" r:id="rId10"/>
    <p:sldId id="2145706702" r:id="rId11"/>
    <p:sldId id="213480651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8696EBA4-1B12-6345-8389-A53EA9916143}">
          <p14:sldIdLst/>
        </p14:section>
        <p14:section name="Covers" id="{13ABDC4C-3067-A343-ADFD-8D31A559B8E0}">
          <p14:sldIdLst>
            <p14:sldId id="2134806596"/>
          </p14:sldIdLst>
        </p14:section>
        <p14:section name="Contents / Agenda" id="{1FC387E9-481E-4CD2-B0E6-BE2032A05B31}">
          <p14:sldIdLst>
            <p14:sldId id="2145706705"/>
            <p14:sldId id="2145706693"/>
            <p14:sldId id="2145706688"/>
            <p14:sldId id="2145706706"/>
            <p14:sldId id="2145706704"/>
            <p14:sldId id="2145706702"/>
            <p14:sldId id="21348065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orient="horz" pos="348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0FE45A-7076-C060-3926-02C230FFCD7B}" name="Gartner, David (Cognizant)" initials="GD(" userId="S::930056@cognizant.com::31109c44-657a-4c1f-917c-0cd2083250d2" providerId="AD"/>
  <p188:author id="{99F93FB6-C18C-5FBA-5487-DBE9A471B604}" name="Jennifer Kelly" initials="JK" userId="c+VufwqJC72uMbGB6Qy3ESl4lWVfVYW4DP6fjOUmpX4=" providerId="None"/>
  <p188:author id="{AFF83BBF-8DC2-56B1-7D97-F4B62A6558D1}" name="Holsinger, Sophie (Contractor)" initials="H(" userId="qSv0elhcSqVZ6Und2jvxKda9UaW6eolhxm7dQQjF6aw=" providerId="None"/>
  <p188:author id="{0DF45BD4-5C8A-2E2D-FEE5-54A7402B3C0A}" name="Michelle Loeb" initials="ML" userId="y5thoKV0uDjaThbJPgxbMhWQvDJapLNicr5yuEWdci8=" providerId="None"/>
  <p188:author id="{561DB6D9-3341-C508-291F-4E7B425C4BEE}" name="La Cascia, Lynne (Cognizant)" initials="L(" userId="XzsV+nJzGmSCzj+6LOZ0MUrq7QBF9d0P2TCBTjMm7P4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ki Feuerstein" initials="RF" lastIdx="118" clrIdx="0">
    <p:extLst>
      <p:ext uri="{19B8F6BF-5375-455C-9EA6-DF929625EA0E}">
        <p15:presenceInfo xmlns:p15="http://schemas.microsoft.com/office/powerpoint/2012/main" userId="9696b6c1086d6638" providerId="Windows Live"/>
      </p:ext>
    </p:extLst>
  </p:cmAuthor>
  <p:cmAuthor id="2" name="Alex DiMaio" initials="AD" lastIdx="327" clrIdx="1">
    <p:extLst>
      <p:ext uri="{19B8F6BF-5375-455C-9EA6-DF929625EA0E}">
        <p15:presenceInfo xmlns:p15="http://schemas.microsoft.com/office/powerpoint/2012/main" userId="S::adimaio@tenetpartner.onmicrosoft.com::b1481f74-343d-4e6b-b114-ca2ded61f9f6" providerId="AD"/>
      </p:ext>
    </p:extLst>
  </p:cmAuthor>
  <p:cmAuthor id="3" name="Microsoft Office User" initials="MOU" lastIdx="4" clrIdx="2"/>
  <p:cmAuthor id="4" name="Gartner, David (Cognizant)" initials="GD(" lastIdx="61" clrIdx="3">
    <p:extLst>
      <p:ext uri="{19B8F6BF-5375-455C-9EA6-DF929625EA0E}">
        <p15:presenceInfo xmlns:p15="http://schemas.microsoft.com/office/powerpoint/2012/main" userId="S::930056@cognizant.com::31109c44-657a-4c1f-917c-0cd2083250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9966"/>
    <a:srgbClr val="ECECEC"/>
    <a:srgbClr val="777777"/>
    <a:srgbClr val="EAC71D"/>
    <a:srgbClr val="2E318E"/>
    <a:srgbClr val="017FFF"/>
    <a:srgbClr val="2DB820"/>
    <a:srgbClr val="B81E2D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0499EB-A82B-5E4C-35A5-EAA15E99850B}" v="1" dt="2024-12-02T13:21:22.8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84"/>
        <p:guide orient="horz" pos="3480"/>
        <p:guide orient="horz" pos="1968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, Damara Mohana Reddy (Cognizant)" userId="S::2272655@cognizant.com::8b029c43-d111-43a3-9650-0841bfb95406" providerId="AD" clId="Web-{D20499EB-A82B-5E4C-35A5-EAA15E99850B}"/>
    <pc:docChg chg="modSld">
      <pc:chgData name="B, Damara Mohana Reddy (Cognizant)" userId="S::2272655@cognizant.com::8b029c43-d111-43a3-9650-0841bfb95406" providerId="AD" clId="Web-{D20499EB-A82B-5E4C-35A5-EAA15E99850B}" dt="2024-12-02T13:21:22.818" v="0" actId="20577"/>
      <pc:docMkLst>
        <pc:docMk/>
      </pc:docMkLst>
      <pc:sldChg chg="modSp">
        <pc:chgData name="B, Damara Mohana Reddy (Cognizant)" userId="S::2272655@cognizant.com::8b029c43-d111-43a3-9650-0841bfb95406" providerId="AD" clId="Web-{D20499EB-A82B-5E4C-35A5-EAA15E99850B}" dt="2024-12-02T13:21:22.818" v="0" actId="20577"/>
        <pc:sldMkLst>
          <pc:docMk/>
          <pc:sldMk cId="1879773840" sldId="2145706706"/>
        </pc:sldMkLst>
        <pc:spChg chg="mod">
          <ac:chgData name="B, Damara Mohana Reddy (Cognizant)" userId="S::2272655@cognizant.com::8b029c43-d111-43a3-9650-0841bfb95406" providerId="AD" clId="Web-{D20499EB-A82B-5E4C-35A5-EAA15E99850B}" dt="2024-12-02T13:21:22.818" v="0" actId="20577"/>
          <ac:spMkLst>
            <pc:docMk/>
            <pc:sldMk cId="1879773840" sldId="2145706706"/>
            <ac:spMk id="3" creationId="{F50E9AA9-BB2D-21A0-ADB9-6A4DC206BC4D}"/>
          </ac:spMkLst>
        </pc:spChg>
      </pc:sldChg>
    </pc:docChg>
  </pc:docChgLst>
  <pc:docChgLst>
    <pc:chgData name="Tiari, Debasis (Cognizant)" userId="S::582307@cognizant.com::b1b5b8c0-11cf-4d67-8730-a6a8c56a264f" providerId="AD" clId="Web-{C88E73CF-E579-8554-B549-F86939BE6157}"/>
    <pc:docChg chg="modSld">
      <pc:chgData name="Tiari, Debasis (Cognizant)" userId="S::582307@cognizant.com::b1b5b8c0-11cf-4d67-8730-a6a8c56a264f" providerId="AD" clId="Web-{C88E73CF-E579-8554-B549-F86939BE6157}" dt="2024-11-28T07:04:14.704" v="8" actId="20577"/>
      <pc:docMkLst>
        <pc:docMk/>
      </pc:docMkLst>
      <pc:sldChg chg="modSp">
        <pc:chgData name="Tiari, Debasis (Cognizant)" userId="S::582307@cognizant.com::b1b5b8c0-11cf-4d67-8730-a6a8c56a264f" providerId="AD" clId="Web-{C88E73CF-E579-8554-B549-F86939BE6157}" dt="2024-11-28T07:04:14.704" v="8" actId="20577"/>
        <pc:sldMkLst>
          <pc:docMk/>
          <pc:sldMk cId="1879773840" sldId="2145706706"/>
        </pc:sldMkLst>
        <pc:spChg chg="mod">
          <ac:chgData name="Tiari, Debasis (Cognizant)" userId="S::582307@cognizant.com::b1b5b8c0-11cf-4d67-8730-a6a8c56a264f" providerId="AD" clId="Web-{C88E73CF-E579-8554-B549-F86939BE6157}" dt="2024-11-28T07:04:14.704" v="8" actId="20577"/>
          <ac:spMkLst>
            <pc:docMk/>
            <pc:sldMk cId="1879773840" sldId="2145706706"/>
            <ac:spMk id="3" creationId="{F50E9AA9-BB2D-21A0-ADB9-6A4DC206BC4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658FED-51F9-9B45-B597-1E80080F0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449CD-7629-F94E-AB7C-5B049A15E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07195-0CC2-A547-89CA-57E183807F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FED8-4762-F94C-A006-546565DF5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31462-D62C-8C42-B544-F3E0E7018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4819-B501-CC4D-93F0-10A4E74E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0608-096F-0448-BF1C-AC23D45B3CD2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3903-E1C0-B641-BF09-7903E2AE2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5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3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7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8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 userDrawn="1">
          <p15:clr>
            <a:srgbClr val="FBAE40"/>
          </p15:clr>
        </p15:guide>
        <p15:guide id="4" pos="7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3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8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2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34" y="185174"/>
            <a:ext cx="11750359" cy="555343"/>
          </a:xfrm>
        </p:spPr>
        <p:txBody>
          <a:bodyPr anchor="ctr">
            <a:noAutofit/>
          </a:bodyPr>
          <a:lstStyle>
            <a:lvl1pPr>
              <a:defRPr sz="2667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73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1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14020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691" r:id="rId2"/>
    <p:sldLayoutId id="2147483814" r:id="rId3"/>
    <p:sldLayoutId id="2147483815" r:id="rId4"/>
    <p:sldLayoutId id="2147483729" r:id="rId5"/>
    <p:sldLayoutId id="2147483773" r:id="rId6"/>
    <p:sldLayoutId id="2147483665" r:id="rId7"/>
    <p:sldLayoutId id="2147483798" r:id="rId8"/>
    <p:sldLayoutId id="2147483799" r:id="rId9"/>
    <p:sldLayoutId id="2147483663" r:id="rId10"/>
    <p:sldLayoutId id="2147483806" r:id="rId11"/>
    <p:sldLayoutId id="2147483807" r:id="rId12"/>
    <p:sldLayoutId id="2147483816" r:id="rId13"/>
    <p:sldLayoutId id="2147483817" r:id="rId14"/>
    <p:sldLayoutId id="2147483818" r:id="rId15"/>
    <p:sldLayoutId id="2147483808" r:id="rId16"/>
    <p:sldLayoutId id="2147483809" r:id="rId17"/>
    <p:sldLayoutId id="2147483775" r:id="rId18"/>
    <p:sldLayoutId id="2147483781" r:id="rId19"/>
    <p:sldLayoutId id="2147483776" r:id="rId20"/>
    <p:sldLayoutId id="2147483740" r:id="rId21"/>
    <p:sldLayoutId id="2147483734" r:id="rId22"/>
    <p:sldLayoutId id="2147483783" r:id="rId23"/>
    <p:sldLayoutId id="2147483733" r:id="rId24"/>
    <p:sldLayoutId id="2147483772" r:id="rId25"/>
    <p:sldLayoutId id="2147483726" r:id="rId26"/>
    <p:sldLayoutId id="2147483796" r:id="rId27"/>
    <p:sldLayoutId id="2147483797" r:id="rId28"/>
    <p:sldLayoutId id="2147483795" r:id="rId29"/>
    <p:sldLayoutId id="2147483820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ts-capexanalyzer.streamlit.app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03.iiht.tech/Coguser128/capex_analyzer_hackath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5EC59C0-9CBA-8F4F-A32F-8F05A2B79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66" y="1819173"/>
            <a:ext cx="9887548" cy="1967825"/>
          </a:xfrm>
        </p:spPr>
        <p:txBody>
          <a:bodyPr/>
          <a:lstStyle/>
          <a:p>
            <a:br>
              <a:rPr lang="en-IN" sz="4000">
                <a:ea typeface="Calibri"/>
                <a:cs typeface="Arial"/>
              </a:rPr>
            </a:br>
            <a:br>
              <a:rPr lang="en-IN" sz="4000">
                <a:ea typeface="Calibri"/>
                <a:cs typeface="Arial"/>
              </a:rPr>
            </a:br>
            <a:r>
              <a:rPr lang="en-IN" sz="4000">
                <a:ea typeface="Calibri"/>
                <a:cs typeface="Arial"/>
              </a:rPr>
              <a:t>Hackathon </a:t>
            </a:r>
            <a:br>
              <a:rPr lang="en-IN" sz="4000">
                <a:ea typeface="Calibri"/>
                <a:cs typeface="Arial"/>
              </a:rPr>
            </a:br>
            <a:r>
              <a:rPr lang="en-US" sz="4000" b="1" err="1">
                <a:solidFill>
                  <a:schemeClr val="accent5">
                    <a:lumMod val="90000"/>
                  </a:schemeClr>
                </a:solidFill>
                <a:cs typeface="Arial" panose="020B0604020202020204" pitchFamily="34" charset="0"/>
              </a:rPr>
              <a:t>GenAI</a:t>
            </a:r>
            <a:r>
              <a:rPr lang="en-US" sz="4000" b="1">
                <a:solidFill>
                  <a:schemeClr val="accent5">
                    <a:lumMod val="90000"/>
                  </a:schemeClr>
                </a:solidFill>
                <a:cs typeface="Arial" panose="020B0604020202020204" pitchFamily="34" charset="0"/>
              </a:rPr>
              <a:t> based Earning Calls Analyzer Fortune 500 Companies</a:t>
            </a:r>
            <a:br>
              <a:rPr lang="en-IN" sz="4000">
                <a:solidFill>
                  <a:schemeClr val="accent5">
                    <a:lumMod val="90000"/>
                  </a:schemeClr>
                </a:solidFill>
              </a:rPr>
            </a:br>
            <a:endParaRPr lang="en-IN" sz="4000" i="1">
              <a:solidFill>
                <a:schemeClr val="accent6"/>
              </a:solidFill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09899AD9-F05F-4448-84EC-C44E5A315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16" y="5380667"/>
            <a:ext cx="4214741" cy="520117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+mj-lt"/>
                <a:ea typeface="Cambria"/>
                <a:cs typeface="Arial"/>
              </a:rPr>
              <a:t>Team Number : 05</a:t>
            </a:r>
            <a:endParaRPr lang="en-US" sz="3200" b="1" i="1">
              <a:solidFill>
                <a:srgbClr val="00B0F0"/>
              </a:solidFill>
              <a:latin typeface="+mj-lt"/>
              <a:ea typeface="Cambria"/>
              <a:cs typeface="Arial"/>
            </a:endParaRPr>
          </a:p>
          <a:p>
            <a:endParaRPr lang="en-US" sz="3200" b="1">
              <a:solidFill>
                <a:srgbClr val="00B0F0"/>
              </a:solidFill>
              <a:latin typeface="+mj-lt"/>
              <a:ea typeface="Cambria"/>
              <a:cs typeface="Arial"/>
            </a:endParaRPr>
          </a:p>
          <a:p>
            <a:endParaRPr lang="en-US" sz="3200" b="1">
              <a:solidFill>
                <a:srgbClr val="00B0F0"/>
              </a:solidFill>
              <a:latin typeface="+mj-lt"/>
              <a:ea typeface="Cambria"/>
              <a:cs typeface="Arial"/>
            </a:endParaRPr>
          </a:p>
          <a:p>
            <a:r>
              <a:rPr lang="en-US" sz="3200" b="1">
                <a:solidFill>
                  <a:srgbClr val="00B0F0"/>
                </a:solidFill>
                <a:latin typeface="+mj-lt"/>
                <a:ea typeface="Cambria"/>
                <a:cs typeface="Arial"/>
              </a:rPr>
              <a:t>     </a:t>
            </a:r>
            <a:endParaRPr lang="en-US" sz="3200" b="1">
              <a:solidFill>
                <a:srgbClr val="00B0F0"/>
              </a:solidFill>
              <a:latin typeface="+mj-lt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25B54-6779-CD4A-A56B-DDD9A922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0644" y="6263640"/>
            <a:ext cx="1198179" cy="365125"/>
          </a:xfrm>
        </p:spPr>
        <p:txBody>
          <a:bodyPr/>
          <a:lstStyle/>
          <a:p>
            <a:r>
              <a:rPr lang="en-US"/>
              <a:t>© 2024 Cognizant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B16CC-DD61-62FA-040C-7E437F0C2AAD}"/>
              </a:ext>
            </a:extLst>
          </p:cNvPr>
          <p:cNvSpPr txBox="1"/>
          <p:nvPr/>
        </p:nvSpPr>
        <p:spPr>
          <a:xfrm>
            <a:off x="5608319" y="3786998"/>
            <a:ext cx="6238239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 b="1">
                <a:solidFill>
                  <a:srgbClr val="00B0F0"/>
                </a:solidFill>
              </a:rPr>
              <a:t>Members Name: </a:t>
            </a:r>
            <a:endParaRPr lang="en-US" sz="3600">
              <a:solidFill>
                <a:srgbClr val="00B0F0"/>
              </a:solidFill>
              <a:cs typeface="Arial"/>
            </a:endParaRPr>
          </a:p>
          <a:p>
            <a:pPr algn="r"/>
            <a:r>
              <a:rPr lang="en-US" sz="3200" b="1">
                <a:solidFill>
                  <a:srgbClr val="FFFF00"/>
                </a:solidFill>
              </a:rPr>
              <a:t>Debasis Tiari</a:t>
            </a:r>
            <a:endParaRPr lang="en-US" sz="3200" b="1">
              <a:solidFill>
                <a:srgbClr val="FFFF00"/>
              </a:solidFill>
              <a:cs typeface="Arial"/>
            </a:endParaRPr>
          </a:p>
          <a:p>
            <a:pPr algn="r"/>
            <a:r>
              <a:rPr lang="en-US" sz="3200" b="1">
                <a:solidFill>
                  <a:srgbClr val="FFFF00"/>
                </a:solidFill>
                <a:cs typeface="Arial"/>
              </a:rPr>
              <a:t>Varun, D Mohre</a:t>
            </a:r>
          </a:p>
          <a:p>
            <a:pPr algn="r"/>
            <a:r>
              <a:rPr lang="en-US" sz="3200" b="1">
                <a:solidFill>
                  <a:srgbClr val="FFFF00"/>
                </a:solidFill>
                <a:cs typeface="Arial"/>
              </a:rPr>
              <a:t>Damara Mohana Reddy, B</a:t>
            </a:r>
          </a:p>
          <a:p>
            <a:pPr algn="r"/>
            <a:r>
              <a:rPr lang="en-US" sz="3200" b="1">
                <a:solidFill>
                  <a:srgbClr val="FFFF00"/>
                </a:solidFill>
                <a:cs typeface="Arial"/>
              </a:rPr>
              <a:t> Padmini, Palli</a:t>
            </a:r>
          </a:p>
          <a:p>
            <a:pPr algn="r"/>
            <a:r>
              <a:rPr lang="en-US" sz="3200" b="1">
                <a:solidFill>
                  <a:srgbClr val="FFFF00"/>
                </a:solidFill>
                <a:cs typeface="Arial"/>
              </a:rPr>
              <a:t> Ashutosh Kumar</a:t>
            </a:r>
          </a:p>
        </p:txBody>
      </p:sp>
    </p:spTree>
    <p:extLst>
      <p:ext uri="{BB962C8B-B14F-4D97-AF65-F5344CB8AC3E}">
        <p14:creationId xmlns:p14="http://schemas.microsoft.com/office/powerpoint/2010/main" val="189477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E39-C198-2FF3-8891-2CE56752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7CCEA-FA55-5870-235A-2ED6623C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0F067-7CD3-02E0-1A3B-73B25C0E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F53ED-9AFC-4DBA-7288-B0861D5A2C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Approach</a:t>
            </a:r>
          </a:p>
          <a:p>
            <a:r>
              <a:rPr lang="en-US">
                <a:cs typeface="Arial"/>
              </a:rPr>
              <a:t>Solution &amp; Flow Design/Architecture Design</a:t>
            </a:r>
          </a:p>
          <a:p>
            <a:r>
              <a:rPr lang="en-IN"/>
              <a:t>Conclusion</a:t>
            </a:r>
          </a:p>
          <a:p>
            <a:r>
              <a:rPr lang="en-US">
                <a:cs typeface="Arial"/>
              </a:rPr>
              <a:t>Challenges &amp; Future Enhancements</a:t>
            </a:r>
          </a:p>
          <a:p>
            <a:endParaRPr lang="en-US">
              <a:effectLst/>
              <a:cs typeface="Arial"/>
            </a:endParaRPr>
          </a:p>
          <a:p>
            <a:endParaRPr lang="en-US">
              <a:cs typeface="Arial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870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3423A-E43F-4704-AF3B-7B0954BA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Approach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F86EF-D50C-BB4D-BBCD-4FDDEC454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513F0-032B-5659-B332-43BA4326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3BF6A-617A-3CD0-D3D2-10A70AAB33FE}"/>
              </a:ext>
            </a:extLst>
          </p:cNvPr>
          <p:cNvSpPr txBox="1"/>
          <p:nvPr/>
        </p:nvSpPr>
        <p:spPr>
          <a:xfrm>
            <a:off x="434236" y="1154483"/>
            <a:ext cx="5665940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cs typeface="Arial"/>
            </a:endParaRPr>
          </a:p>
          <a:p>
            <a:pPr marL="228600" indent="-228600">
              <a:buAutoNum type="arabicPeriod"/>
            </a:pPr>
            <a:r>
              <a:rPr lang="en-US" sz="1200">
                <a:solidFill>
                  <a:srgbClr val="FFFF00"/>
                </a:solidFill>
                <a:cs typeface="Arial"/>
              </a:rPr>
              <a:t>Overview:</a:t>
            </a:r>
          </a:p>
          <a:p>
            <a:pPr marL="628650" lvl="1" indent="-171450">
              <a:buFont typeface="Courier New,monospace"/>
              <a:buChar char="o"/>
            </a:pPr>
            <a:r>
              <a:rPr lang="en-US" sz="1200">
                <a:cs typeface="Arial"/>
              </a:rPr>
              <a:t>Automates extraction, processing, and analysis of financial data from PDFs. </a:t>
            </a:r>
          </a:p>
          <a:p>
            <a:pPr marL="628650" lvl="1" indent="-171450">
              <a:buFont typeface="Courier New,monospace"/>
              <a:buChar char="o"/>
            </a:pPr>
            <a:r>
              <a:rPr lang="en-US" sz="1200">
                <a:cs typeface="Arial"/>
              </a:rPr>
              <a:t>Focuses on comparing </a:t>
            </a:r>
            <a:r>
              <a:rPr lang="en-US" sz="1200" err="1">
                <a:cs typeface="Arial"/>
              </a:rPr>
              <a:t>CapEx</a:t>
            </a:r>
            <a:r>
              <a:rPr lang="en-US" sz="1200">
                <a:cs typeface="Arial"/>
              </a:rPr>
              <a:t> values across companies/quarters. </a:t>
            </a:r>
          </a:p>
          <a:p>
            <a:pPr marL="628650" lvl="1" indent="-171450">
              <a:buFont typeface="Courier New,monospace"/>
              <a:buChar char="o"/>
            </a:pPr>
            <a:r>
              <a:rPr lang="en-US" sz="1200">
                <a:cs typeface="Arial"/>
              </a:rPr>
              <a:t>Utilizes Azure services, AI models, and Python libraries. </a:t>
            </a:r>
          </a:p>
          <a:p>
            <a:pPr marL="628650" lvl="1" indent="-171450">
              <a:buFont typeface="Courier New,monospace"/>
              <a:buChar char="o"/>
            </a:pPr>
            <a:r>
              <a:rPr lang="en-US" sz="1200">
                <a:cs typeface="Arial"/>
              </a:rPr>
              <a:t>Results are presented through a </a:t>
            </a:r>
            <a:r>
              <a:rPr lang="en-US" sz="1200" b="1" err="1">
                <a:cs typeface="Arial"/>
              </a:rPr>
              <a:t>Streamlit</a:t>
            </a:r>
            <a:r>
              <a:rPr lang="en-US" sz="1200" b="1">
                <a:cs typeface="Arial"/>
              </a:rPr>
              <a:t> </a:t>
            </a:r>
            <a:r>
              <a:rPr lang="en-US" sz="1200">
                <a:cs typeface="Arial"/>
              </a:rPr>
              <a:t>web interface. </a:t>
            </a:r>
          </a:p>
          <a:p>
            <a:pPr marL="228600" indent="-228600">
              <a:buAutoNum type="arabicPeriod"/>
            </a:pPr>
            <a:r>
              <a:rPr lang="en-US" sz="1200">
                <a:solidFill>
                  <a:srgbClr val="FFFF00"/>
                </a:solidFill>
                <a:cs typeface="Arial"/>
              </a:rPr>
              <a:t>Core AI Engine:</a:t>
            </a:r>
          </a:p>
          <a:p>
            <a:pPr marL="685800" lvl="1" indent="-228600">
              <a:buFont typeface="Courier New"/>
              <a:buChar char="o"/>
            </a:pPr>
            <a:r>
              <a:rPr lang="en-US" sz="1200">
                <a:cs typeface="Arial"/>
              </a:rPr>
              <a:t>Azure OpenAI Service: Extracts financial data using NLP, generating JSON outputs. </a:t>
            </a:r>
          </a:p>
          <a:p>
            <a:pPr marL="685800" lvl="1" indent="-228600">
              <a:buFont typeface="Courier New"/>
              <a:buChar char="o"/>
            </a:pPr>
            <a:r>
              <a:rPr lang="en-US" sz="1200">
                <a:cs typeface="Arial"/>
              </a:rPr>
              <a:t>NLP Techniques: Ensures accurate data extraction and categorization. </a:t>
            </a:r>
          </a:p>
          <a:p>
            <a:pPr marL="228600" indent="-228600">
              <a:buFontTx/>
              <a:buAutoNum type="arabicPeriod"/>
            </a:pPr>
            <a:r>
              <a:rPr lang="en-US" sz="1200">
                <a:solidFill>
                  <a:srgbClr val="FFFF00"/>
                </a:solidFill>
                <a:cs typeface="Arial"/>
              </a:rPr>
              <a:t>Frameworks &amp; Tools:</a:t>
            </a:r>
          </a:p>
          <a:p>
            <a:pPr marL="685800" lvl="1" indent="-228600">
              <a:buFont typeface="Courier New,monospace"/>
              <a:buChar char="o"/>
            </a:pPr>
            <a:r>
              <a:rPr lang="en-US" sz="1200">
                <a:solidFill>
                  <a:srgbClr val="FFFFFF"/>
                </a:solidFill>
                <a:cs typeface="Arial"/>
              </a:rPr>
              <a:t>Azure Services: </a:t>
            </a:r>
          </a:p>
          <a:p>
            <a:pPr marL="1143000" lvl="2" indent="-228600">
              <a:buFont typeface="Wingdings,Sans-Serif"/>
              <a:buChar char="§"/>
            </a:pPr>
            <a:r>
              <a:rPr lang="en-US" sz="1200">
                <a:solidFill>
                  <a:srgbClr val="FFFFFF"/>
                </a:solidFill>
                <a:cs typeface="Arial"/>
              </a:rPr>
              <a:t>Blob Storage: Stores and retrieves PDF files. </a:t>
            </a:r>
          </a:p>
          <a:p>
            <a:pPr marL="1143000" lvl="2" indent="-228600">
              <a:buFont typeface="Courier New,monospace"/>
              <a:buChar char="o"/>
            </a:pPr>
            <a:r>
              <a:rPr lang="en-US" sz="1200">
                <a:solidFill>
                  <a:srgbClr val="FFFFFF"/>
                </a:solidFill>
                <a:cs typeface="Arial"/>
              </a:rPr>
              <a:t>Azure OpenAI: Processes text and extracts financial metrics. </a:t>
            </a:r>
          </a:p>
          <a:p>
            <a:pPr marL="685800" lvl="1" indent="-228600">
              <a:buFont typeface="Courier New,monospace"/>
              <a:buChar char="o"/>
            </a:pPr>
            <a:r>
              <a:rPr lang="en-US" sz="1200">
                <a:solidFill>
                  <a:srgbClr val="FFFFFF"/>
                </a:solidFill>
                <a:cs typeface="Arial"/>
              </a:rPr>
              <a:t>Python Libraries: </a:t>
            </a:r>
          </a:p>
          <a:p>
            <a:pPr marL="1143000" lvl="2" indent="-228600">
              <a:buFont typeface="Courier New,monospace"/>
              <a:buChar char="o"/>
            </a:pPr>
            <a:r>
              <a:rPr lang="en-US" sz="1200" err="1">
                <a:solidFill>
                  <a:srgbClr val="FFFFFF"/>
                </a:solidFill>
                <a:cs typeface="Arial"/>
              </a:rPr>
              <a:t>Streamlit</a:t>
            </a:r>
            <a:r>
              <a:rPr lang="en-US" sz="1200">
                <a:solidFill>
                  <a:srgbClr val="FFFFFF"/>
                </a:solidFill>
                <a:cs typeface="Arial"/>
              </a:rPr>
              <a:t>: User interface. </a:t>
            </a:r>
          </a:p>
          <a:p>
            <a:pPr marL="1143000" lvl="2" indent="-228600">
              <a:buFont typeface="Courier New,monospace"/>
              <a:buChar char="o"/>
            </a:pPr>
            <a:r>
              <a:rPr lang="en-US" sz="1200">
                <a:solidFill>
                  <a:srgbClr val="FFFFFF"/>
                </a:solidFill>
                <a:cs typeface="Arial"/>
              </a:rPr>
              <a:t>PyPDF2: PDF text extraction.</a:t>
            </a:r>
          </a:p>
          <a:p>
            <a:pPr marL="1143000" lvl="2" indent="-228600">
              <a:buFont typeface="Courier New,monospace"/>
              <a:buChar char="o"/>
            </a:pPr>
            <a:r>
              <a:rPr lang="en-US" sz="1200">
                <a:solidFill>
                  <a:srgbClr val="FFFFFF"/>
                </a:solidFill>
                <a:cs typeface="Arial"/>
              </a:rPr>
              <a:t>Pandas &amp; NumPy: Data analysis and manipulation. </a:t>
            </a:r>
          </a:p>
          <a:p>
            <a:pPr marL="1143000" lvl="2" indent="-228600">
              <a:buFont typeface="Courier New,monospace"/>
              <a:buChar char="o"/>
            </a:pPr>
            <a:r>
              <a:rPr lang="en-US" sz="1200">
                <a:solidFill>
                  <a:srgbClr val="FFFFFF"/>
                </a:solidFill>
                <a:cs typeface="Arial"/>
              </a:rPr>
              <a:t>io, </a:t>
            </a:r>
            <a:r>
              <a:rPr lang="en-US" sz="1200" err="1">
                <a:solidFill>
                  <a:srgbClr val="FFFFFF"/>
                </a:solidFill>
                <a:cs typeface="Arial"/>
              </a:rPr>
              <a:t>os</a:t>
            </a:r>
            <a:r>
              <a:rPr lang="en-US" sz="1200">
                <a:solidFill>
                  <a:srgbClr val="FFFFFF"/>
                </a:solidFill>
                <a:cs typeface="Arial"/>
              </a:rPr>
              <a:t>, </a:t>
            </a:r>
            <a:r>
              <a:rPr lang="en-US" sz="1200" err="1">
                <a:solidFill>
                  <a:srgbClr val="FFFFFF"/>
                </a:solidFill>
                <a:cs typeface="Arial"/>
              </a:rPr>
              <a:t>json</a:t>
            </a:r>
            <a:r>
              <a:rPr lang="en-US" sz="1200">
                <a:solidFill>
                  <a:srgbClr val="FFFFFF"/>
                </a:solidFill>
                <a:cs typeface="Arial"/>
              </a:rPr>
              <a:t>, </a:t>
            </a:r>
            <a:r>
              <a:rPr lang="en-US" sz="1200" err="1">
                <a:solidFill>
                  <a:srgbClr val="FFFFFF"/>
                </a:solidFill>
                <a:cs typeface="Arial"/>
              </a:rPr>
              <a:t>concurrent.futures</a:t>
            </a:r>
            <a:r>
              <a:rPr lang="en-US" sz="1200">
                <a:solidFill>
                  <a:srgbClr val="FFFFFF"/>
                </a:solidFill>
                <a:cs typeface="Arial"/>
              </a:rPr>
              <a:t>: Data handling and parallel processing.</a:t>
            </a:r>
          </a:p>
          <a:p>
            <a:pPr marL="228600" indent="-228600">
              <a:buFontTx/>
              <a:buAutoNum type="arabicPeriod"/>
            </a:pPr>
            <a:r>
              <a:rPr lang="en-US" sz="1200">
                <a:solidFill>
                  <a:srgbClr val="FFFF00"/>
                </a:solidFill>
                <a:cs typeface="Arial"/>
              </a:rPr>
              <a:t>Azure Integration: </a:t>
            </a:r>
            <a:endParaRPr lang="en-US" sz="1200">
              <a:solidFill>
                <a:srgbClr val="FFFFFF"/>
              </a:solidFill>
              <a:cs typeface="Arial"/>
            </a:endParaRPr>
          </a:p>
          <a:p>
            <a:pPr marL="685800" lvl="1" indent="-228600">
              <a:buFont typeface="Courier New,monospace"/>
              <a:buChar char="o"/>
            </a:pPr>
            <a:r>
              <a:rPr lang="en-US" sz="1200">
                <a:solidFill>
                  <a:schemeClr val="tx2"/>
                </a:solidFill>
                <a:cs typeface="Arial"/>
              </a:rPr>
              <a:t>Data Storage &amp; Retrieval: PDFs stored in Azure Blob Storage. </a:t>
            </a:r>
          </a:p>
          <a:p>
            <a:pPr marL="685800" lvl="1" indent="-228600">
              <a:buFont typeface="Courier New,monospace"/>
              <a:buChar char="o"/>
            </a:pPr>
            <a:r>
              <a:rPr lang="en-US" sz="1200">
                <a:solidFill>
                  <a:schemeClr val="tx2"/>
                </a:solidFill>
                <a:cs typeface="Arial"/>
              </a:rPr>
              <a:t>AI-Powered Extraction: AI model extracts and organizes financial metrics. </a:t>
            </a:r>
          </a:p>
          <a:p>
            <a:pPr marL="685800" lvl="1" indent="-228600">
              <a:buFont typeface="Courier New,monospace"/>
              <a:buChar char="o"/>
            </a:pPr>
            <a:r>
              <a:rPr lang="en-US" sz="1200">
                <a:solidFill>
                  <a:schemeClr val="tx2"/>
                </a:solidFill>
                <a:cs typeface="Arial"/>
              </a:rPr>
              <a:t>Data Processing: Compares </a:t>
            </a:r>
            <a:r>
              <a:rPr lang="en-US" sz="1200" err="1">
                <a:solidFill>
                  <a:schemeClr val="tx2"/>
                </a:solidFill>
                <a:cs typeface="Arial"/>
              </a:rPr>
              <a:t>CapEx</a:t>
            </a:r>
            <a:r>
              <a:rPr lang="en-US" sz="1200">
                <a:solidFill>
                  <a:schemeClr val="tx2"/>
                </a:solidFill>
                <a:cs typeface="Arial"/>
              </a:rPr>
              <a:t> across quarters using Pandas. </a:t>
            </a:r>
          </a:p>
          <a:p>
            <a:pPr marL="685800" lvl="1" indent="-228600">
              <a:buFont typeface="Courier New,monospace"/>
              <a:buChar char="o"/>
            </a:pPr>
            <a:r>
              <a:rPr lang="en-US" sz="1200">
                <a:solidFill>
                  <a:schemeClr val="tx2"/>
                </a:solidFill>
                <a:cs typeface="Arial"/>
              </a:rPr>
              <a:t>Web Interface: </a:t>
            </a:r>
            <a:r>
              <a:rPr lang="en-US" sz="1200" err="1">
                <a:solidFill>
                  <a:schemeClr val="tx2"/>
                </a:solidFill>
                <a:cs typeface="Arial"/>
              </a:rPr>
              <a:t>Streamlit</a:t>
            </a:r>
            <a:r>
              <a:rPr lang="en-US" sz="1200">
                <a:solidFill>
                  <a:schemeClr val="tx2"/>
                </a:solidFill>
                <a:cs typeface="Arial"/>
              </a:rPr>
              <a:t> app for user interaction, viewing results, and downloading data. </a:t>
            </a:r>
          </a:p>
        </p:txBody>
      </p:sp>
    </p:spTree>
    <p:extLst>
      <p:ext uri="{BB962C8B-B14F-4D97-AF65-F5344CB8AC3E}">
        <p14:creationId xmlns:p14="http://schemas.microsoft.com/office/powerpoint/2010/main" val="283561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53E5-5BD9-0EB5-E4C3-5E3E45384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0" y="327729"/>
            <a:ext cx="10808209" cy="369332"/>
          </a:xfrm>
        </p:spPr>
        <p:txBody>
          <a:bodyPr/>
          <a:lstStyle/>
          <a:p>
            <a:r>
              <a:rPr lang="en-US">
                <a:cs typeface="Arial"/>
              </a:rPr>
              <a:t>Solution &amp; Flow Design/Architecture Design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81D28-1D82-7EC0-3770-47176E87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A53A7-A5D1-6516-05EC-E3240194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dirty="0" smtClean="0"/>
              <a:pPr/>
              <a:t>4</a:t>
            </a:fld>
            <a:endParaRPr lang="en-US"/>
          </a:p>
        </p:txBody>
      </p:sp>
      <p:sp>
        <p:nvSpPr>
          <p:cNvPr id="5" name="Google Shape;155;p18">
            <a:extLst>
              <a:ext uri="{FF2B5EF4-FFF2-40B4-BE49-F238E27FC236}">
                <a16:creationId xmlns:a16="http://schemas.microsoft.com/office/drawing/2014/main" id="{1762F47D-AA19-0BB1-7F18-A1F536D422A8}"/>
              </a:ext>
            </a:extLst>
          </p:cNvPr>
          <p:cNvSpPr/>
          <p:nvPr/>
        </p:nvSpPr>
        <p:spPr>
          <a:xfrm>
            <a:off x="1253177" y="4074842"/>
            <a:ext cx="982638" cy="1558297"/>
          </a:xfrm>
          <a:prstGeom prst="rect">
            <a:avLst/>
          </a:prstGeom>
          <a:solidFill>
            <a:srgbClr val="CBE0F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4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Frontend</a:t>
            </a: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6" name="Google Shape;156;p18">
            <a:extLst>
              <a:ext uri="{FF2B5EF4-FFF2-40B4-BE49-F238E27FC236}">
                <a16:creationId xmlns:a16="http://schemas.microsoft.com/office/drawing/2014/main" id="{EB291192-850C-0F0C-5D0B-5EF2B4231E24}"/>
              </a:ext>
            </a:extLst>
          </p:cNvPr>
          <p:cNvCxnSpPr>
            <a:cxnSpLocks/>
          </p:cNvCxnSpPr>
          <p:nvPr/>
        </p:nvCxnSpPr>
        <p:spPr>
          <a:xfrm>
            <a:off x="4712775" y="4758089"/>
            <a:ext cx="711347" cy="1209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" name="Google Shape;159;p18">
            <a:extLst>
              <a:ext uri="{FF2B5EF4-FFF2-40B4-BE49-F238E27FC236}">
                <a16:creationId xmlns:a16="http://schemas.microsoft.com/office/drawing/2014/main" id="{FF891C79-689E-2431-92AC-98455A4614BA}"/>
              </a:ext>
            </a:extLst>
          </p:cNvPr>
          <p:cNvSpPr txBox="1"/>
          <p:nvPr/>
        </p:nvSpPr>
        <p:spPr>
          <a:xfrm>
            <a:off x="1194829" y="3482797"/>
            <a:ext cx="975450" cy="405958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2021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8"/>
              </a:buClr>
              <a:buSzPts val="700"/>
              <a:buFont typeface="Arial"/>
              <a:buNone/>
            </a:pPr>
            <a:r>
              <a:rPr lang="en" sz="1200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Run Analysis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157;p18">
            <a:extLst>
              <a:ext uri="{FF2B5EF4-FFF2-40B4-BE49-F238E27FC236}">
                <a16:creationId xmlns:a16="http://schemas.microsoft.com/office/drawing/2014/main" id="{E0E6828F-CF60-EE8F-CD00-26877BAE31D2}"/>
              </a:ext>
            </a:extLst>
          </p:cNvPr>
          <p:cNvSpPr txBox="1"/>
          <p:nvPr/>
        </p:nvSpPr>
        <p:spPr>
          <a:xfrm>
            <a:off x="1427848" y="4575097"/>
            <a:ext cx="749561" cy="365983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Streamlit  UI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9" name="Google Shape;160;p18">
            <a:extLst>
              <a:ext uri="{FF2B5EF4-FFF2-40B4-BE49-F238E27FC236}">
                <a16:creationId xmlns:a16="http://schemas.microsoft.com/office/drawing/2014/main" id="{D3B0E23B-B801-74B4-299E-7781482BD616}"/>
              </a:ext>
            </a:extLst>
          </p:cNvPr>
          <p:cNvCxnSpPr>
            <a:cxnSpLocks/>
          </p:cNvCxnSpPr>
          <p:nvPr/>
        </p:nvCxnSpPr>
        <p:spPr>
          <a:xfrm flipH="1" flipV="1">
            <a:off x="1712459" y="3890181"/>
            <a:ext cx="19598" cy="3657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61;p18">
            <a:extLst>
              <a:ext uri="{FF2B5EF4-FFF2-40B4-BE49-F238E27FC236}">
                <a16:creationId xmlns:a16="http://schemas.microsoft.com/office/drawing/2014/main" id="{AE2E80B3-351A-6E29-AE18-C96A9DB026DA}"/>
              </a:ext>
            </a:extLst>
          </p:cNvPr>
          <p:cNvSpPr txBox="1"/>
          <p:nvPr/>
        </p:nvSpPr>
        <p:spPr>
          <a:xfrm>
            <a:off x="1254665" y="5446711"/>
            <a:ext cx="982637" cy="11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62DB"/>
              </a:buClr>
              <a:buSzPts val="700"/>
              <a:buFont typeface="Arial"/>
              <a:buNone/>
            </a:pPr>
            <a:r>
              <a:rPr lang="en" sz="1200" i="0" u="none" strike="noStrike" cap="none">
                <a:solidFill>
                  <a:srgbClr val="0762DB"/>
                </a:solidFill>
                <a:latin typeface="Google Sans"/>
                <a:ea typeface="Google Sans"/>
                <a:cs typeface="Google Sans"/>
                <a:sym typeface="Google Sans"/>
              </a:rPr>
              <a:t>End Users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Google Shape;162;p18">
            <a:extLst>
              <a:ext uri="{FF2B5EF4-FFF2-40B4-BE49-F238E27FC236}">
                <a16:creationId xmlns:a16="http://schemas.microsoft.com/office/drawing/2014/main" id="{93E324F1-75D7-C285-8C8C-23E280165E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4261" y="5260357"/>
            <a:ext cx="220689" cy="225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63;p18">
            <a:extLst>
              <a:ext uri="{FF2B5EF4-FFF2-40B4-BE49-F238E27FC236}">
                <a16:creationId xmlns:a16="http://schemas.microsoft.com/office/drawing/2014/main" id="{6F9E9A5A-E649-ACF7-9A7A-BF1C4ED753B2}"/>
              </a:ext>
            </a:extLst>
          </p:cNvPr>
          <p:cNvCxnSpPr>
            <a:cxnSpLocks/>
          </p:cNvCxnSpPr>
          <p:nvPr/>
        </p:nvCxnSpPr>
        <p:spPr>
          <a:xfrm rot="10800000">
            <a:off x="1744496" y="4967148"/>
            <a:ext cx="5100" cy="3051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164;p18">
            <a:extLst>
              <a:ext uri="{FF2B5EF4-FFF2-40B4-BE49-F238E27FC236}">
                <a16:creationId xmlns:a16="http://schemas.microsoft.com/office/drawing/2014/main" id="{148CE2CD-DED0-6693-4643-7B32B836EE95}"/>
              </a:ext>
            </a:extLst>
          </p:cNvPr>
          <p:cNvSpPr/>
          <p:nvPr/>
        </p:nvSpPr>
        <p:spPr>
          <a:xfrm>
            <a:off x="2149556" y="1080680"/>
            <a:ext cx="3133006" cy="749269"/>
          </a:xfrm>
          <a:prstGeom prst="roundRect">
            <a:avLst>
              <a:gd name="adj" fmla="val 16667"/>
            </a:avLst>
          </a:prstGeom>
          <a:solidFill>
            <a:srgbClr val="CBE0FD"/>
          </a:solidFill>
          <a:ln w="9525" cap="flat" cmpd="sng">
            <a:solidFill>
              <a:srgbClr val="4A86E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4A86E8"/>
              </a:highlight>
            </a:endParaRPr>
          </a:p>
        </p:txBody>
      </p:sp>
      <p:sp>
        <p:nvSpPr>
          <p:cNvPr id="14" name="Google Shape;165;p18">
            <a:extLst>
              <a:ext uri="{FF2B5EF4-FFF2-40B4-BE49-F238E27FC236}">
                <a16:creationId xmlns:a16="http://schemas.microsoft.com/office/drawing/2014/main" id="{A29A1272-AC9E-7B8E-DBED-562B4B91A2FF}"/>
              </a:ext>
            </a:extLst>
          </p:cNvPr>
          <p:cNvSpPr txBox="1"/>
          <p:nvPr/>
        </p:nvSpPr>
        <p:spPr>
          <a:xfrm>
            <a:off x="2245233" y="1338831"/>
            <a:ext cx="2939585" cy="38045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Azure Blob Storage 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(PDF Storage &amp; Retrieval)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" name="Google Shape;166;p18">
            <a:extLst>
              <a:ext uri="{FF2B5EF4-FFF2-40B4-BE49-F238E27FC236}">
                <a16:creationId xmlns:a16="http://schemas.microsoft.com/office/drawing/2014/main" id="{D9B19C8B-717D-AD77-28DF-0786A53813F8}"/>
              </a:ext>
            </a:extLst>
          </p:cNvPr>
          <p:cNvSpPr txBox="1"/>
          <p:nvPr/>
        </p:nvSpPr>
        <p:spPr>
          <a:xfrm>
            <a:off x="3326003" y="1056816"/>
            <a:ext cx="1858815" cy="37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Datastores</a:t>
            </a:r>
            <a:endParaRPr/>
          </a:p>
        </p:txBody>
      </p:sp>
      <p:cxnSp>
        <p:nvCxnSpPr>
          <p:cNvPr id="16" name="Google Shape;167;p18">
            <a:extLst>
              <a:ext uri="{FF2B5EF4-FFF2-40B4-BE49-F238E27FC236}">
                <a16:creationId xmlns:a16="http://schemas.microsoft.com/office/drawing/2014/main" id="{52A01EFE-4E22-6680-8DA8-C5E33CF58F8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70279" y="3685776"/>
            <a:ext cx="203394" cy="1441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7" name="Google Shape;168;p18">
            <a:extLst>
              <a:ext uri="{FF2B5EF4-FFF2-40B4-BE49-F238E27FC236}">
                <a16:creationId xmlns:a16="http://schemas.microsoft.com/office/drawing/2014/main" id="{D20D505A-7DA1-D479-25F3-7E32EC4BD037}"/>
              </a:ext>
            </a:extLst>
          </p:cNvPr>
          <p:cNvSpPr txBox="1"/>
          <p:nvPr/>
        </p:nvSpPr>
        <p:spPr>
          <a:xfrm>
            <a:off x="2187446" y="2099911"/>
            <a:ext cx="3060834" cy="61026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Retrieve PDFs from Blob Storage (earningcalltranscripts)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169;p18">
            <a:extLst>
              <a:ext uri="{FF2B5EF4-FFF2-40B4-BE49-F238E27FC236}">
                <a16:creationId xmlns:a16="http://schemas.microsoft.com/office/drawing/2014/main" id="{C1E74ADC-AA6C-123E-17A7-D1FAF57BE995}"/>
              </a:ext>
            </a:extLst>
          </p:cNvPr>
          <p:cNvSpPr txBox="1"/>
          <p:nvPr/>
        </p:nvSpPr>
        <p:spPr>
          <a:xfrm>
            <a:off x="2469718" y="2986595"/>
            <a:ext cx="2507725" cy="2607827"/>
          </a:xfrm>
          <a:prstGeom prst="rect">
            <a:avLst/>
          </a:prstGeom>
          <a:solidFill>
            <a:srgbClr val="CBE0F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oogle Sans"/>
                <a:ea typeface="Google Sans"/>
                <a:cs typeface="Google Sans"/>
                <a:sym typeface="Google Sans"/>
              </a:rPr>
              <a:t>                Services</a:t>
            </a: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170;p18">
            <a:extLst>
              <a:ext uri="{FF2B5EF4-FFF2-40B4-BE49-F238E27FC236}">
                <a16:creationId xmlns:a16="http://schemas.microsoft.com/office/drawing/2014/main" id="{A3938F92-3C92-ECC7-1950-25536D9F94FE}"/>
              </a:ext>
            </a:extLst>
          </p:cNvPr>
          <p:cNvSpPr txBox="1"/>
          <p:nvPr/>
        </p:nvSpPr>
        <p:spPr>
          <a:xfrm>
            <a:off x="2620316" y="3085352"/>
            <a:ext cx="2194661" cy="24104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</a:pPr>
            <a:r>
              <a:rPr lang="en" sz="1200" b="1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Python Orchestration</a:t>
            </a: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" name="Google Shape;171;p18">
            <a:extLst>
              <a:ext uri="{FF2B5EF4-FFF2-40B4-BE49-F238E27FC236}">
                <a16:creationId xmlns:a16="http://schemas.microsoft.com/office/drawing/2014/main" id="{5776E9A8-06A1-D403-7E51-2735E1305A6D}"/>
              </a:ext>
            </a:extLst>
          </p:cNvPr>
          <p:cNvSpPr txBox="1"/>
          <p:nvPr/>
        </p:nvSpPr>
        <p:spPr>
          <a:xfrm>
            <a:off x="2807602" y="3700190"/>
            <a:ext cx="1868083" cy="375574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Multi-threaded PDF Processing (Parallel) 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172;p18">
            <a:extLst>
              <a:ext uri="{FF2B5EF4-FFF2-40B4-BE49-F238E27FC236}">
                <a16:creationId xmlns:a16="http://schemas.microsoft.com/office/drawing/2014/main" id="{92710311-79FD-D879-CDBF-0EDE09FCAD86}"/>
              </a:ext>
            </a:extLst>
          </p:cNvPr>
          <p:cNvSpPr txBox="1"/>
          <p:nvPr/>
        </p:nvSpPr>
        <p:spPr>
          <a:xfrm>
            <a:off x="2916471" y="3402235"/>
            <a:ext cx="1645045" cy="16012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List &amp; Fetch PDFs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" name="Google Shape;173;p18">
            <a:extLst>
              <a:ext uri="{FF2B5EF4-FFF2-40B4-BE49-F238E27FC236}">
                <a16:creationId xmlns:a16="http://schemas.microsoft.com/office/drawing/2014/main" id="{310EF745-3DBE-5F71-476E-59C273577373}"/>
              </a:ext>
            </a:extLst>
          </p:cNvPr>
          <p:cNvCxnSpPr/>
          <p:nvPr/>
        </p:nvCxnSpPr>
        <p:spPr>
          <a:xfrm>
            <a:off x="3698137" y="1814153"/>
            <a:ext cx="300" cy="363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174;p18">
            <a:extLst>
              <a:ext uri="{FF2B5EF4-FFF2-40B4-BE49-F238E27FC236}">
                <a16:creationId xmlns:a16="http://schemas.microsoft.com/office/drawing/2014/main" id="{51962D3F-90DE-1B6C-EF13-A63CA24DDD5E}"/>
              </a:ext>
            </a:extLst>
          </p:cNvPr>
          <p:cNvCxnSpPr/>
          <p:nvPr/>
        </p:nvCxnSpPr>
        <p:spPr>
          <a:xfrm>
            <a:off x="3670460" y="2614142"/>
            <a:ext cx="300" cy="3639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175;p18">
            <a:extLst>
              <a:ext uri="{FF2B5EF4-FFF2-40B4-BE49-F238E27FC236}">
                <a16:creationId xmlns:a16="http://schemas.microsoft.com/office/drawing/2014/main" id="{2782D891-4E82-EB6F-C7ED-75D2F87A42C8}"/>
              </a:ext>
            </a:extLst>
          </p:cNvPr>
          <p:cNvSpPr txBox="1"/>
          <p:nvPr/>
        </p:nvSpPr>
        <p:spPr>
          <a:xfrm>
            <a:off x="2804952" y="4172389"/>
            <a:ext cx="1857786" cy="28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Extract text from PDF  using PyPDF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176;p18">
            <a:extLst>
              <a:ext uri="{FF2B5EF4-FFF2-40B4-BE49-F238E27FC236}">
                <a16:creationId xmlns:a16="http://schemas.microsoft.com/office/drawing/2014/main" id="{7BFF832C-810F-14E2-6D21-D64177635BD1}"/>
              </a:ext>
            </a:extLst>
          </p:cNvPr>
          <p:cNvSpPr txBox="1"/>
          <p:nvPr/>
        </p:nvSpPr>
        <p:spPr>
          <a:xfrm>
            <a:off x="2794655" y="4545350"/>
            <a:ext cx="1868084" cy="32409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Check token limit (truncate if necessary)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" name="Google Shape;177;p18">
            <a:extLst>
              <a:ext uri="{FF2B5EF4-FFF2-40B4-BE49-F238E27FC236}">
                <a16:creationId xmlns:a16="http://schemas.microsoft.com/office/drawing/2014/main" id="{EC29A982-203F-A601-4989-154095BF716C}"/>
              </a:ext>
            </a:extLst>
          </p:cNvPr>
          <p:cNvSpPr txBox="1"/>
          <p:nvPr/>
        </p:nvSpPr>
        <p:spPr>
          <a:xfrm>
            <a:off x="5180836" y="3529419"/>
            <a:ext cx="3285979" cy="1729503"/>
          </a:xfrm>
          <a:prstGeom prst="rect">
            <a:avLst/>
          </a:prstGeom>
          <a:solidFill>
            <a:srgbClr val="CBE0F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oogle Sans"/>
                <a:ea typeface="Google Sans"/>
                <a:cs typeface="Google Sans"/>
                <a:sym typeface="Google Sans"/>
              </a:rPr>
              <a:t>AI-driven Text Processing</a:t>
            </a: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" name="Google Shape;178;p18">
            <a:extLst>
              <a:ext uri="{FF2B5EF4-FFF2-40B4-BE49-F238E27FC236}">
                <a16:creationId xmlns:a16="http://schemas.microsoft.com/office/drawing/2014/main" id="{A65761AF-0341-3176-B2ED-5A7F6292DDF1}"/>
              </a:ext>
            </a:extLst>
          </p:cNvPr>
          <p:cNvSpPr txBox="1"/>
          <p:nvPr/>
        </p:nvSpPr>
        <p:spPr>
          <a:xfrm>
            <a:off x="5409608" y="4626927"/>
            <a:ext cx="1288500" cy="28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8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OpenAI API </a:t>
            </a:r>
            <a:r>
              <a:rPr lang="en" sz="1200" i="0" u="none" strike="noStrike" cap="none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</a:pPr>
            <a:r>
              <a:rPr lang="en" sz="1200">
                <a:solidFill>
                  <a:srgbClr val="A5A5A5"/>
                </a:solidFill>
                <a:latin typeface="Google Sans"/>
                <a:ea typeface="Google Sans"/>
                <a:cs typeface="Google Sans"/>
                <a:sym typeface="Google Sans"/>
              </a:rPr>
              <a:t>Azure cloud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" name="Google Shape;179;p18">
            <a:extLst>
              <a:ext uri="{FF2B5EF4-FFF2-40B4-BE49-F238E27FC236}">
                <a16:creationId xmlns:a16="http://schemas.microsoft.com/office/drawing/2014/main" id="{841207D9-B90B-AF65-B218-52BE061318A4}"/>
              </a:ext>
            </a:extLst>
          </p:cNvPr>
          <p:cNvSpPr txBox="1"/>
          <p:nvPr/>
        </p:nvSpPr>
        <p:spPr>
          <a:xfrm>
            <a:off x="6941979" y="3909311"/>
            <a:ext cx="1353814" cy="12328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Environment Variables 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(Secure Connection Strings,| API Keys using `python-</a:t>
            </a:r>
            <a:r>
              <a:rPr lang="en" sz="120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dotenv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) </a:t>
            </a:r>
            <a:endParaRPr sz="1200">
              <a:solidFill>
                <a:srgbClr val="00004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" name="Google Shape;180;p18">
            <a:extLst>
              <a:ext uri="{FF2B5EF4-FFF2-40B4-BE49-F238E27FC236}">
                <a16:creationId xmlns:a16="http://schemas.microsoft.com/office/drawing/2014/main" id="{D2FA6310-B067-0B89-F7B8-851E2586C167}"/>
              </a:ext>
            </a:extLst>
          </p:cNvPr>
          <p:cNvSpPr txBox="1"/>
          <p:nvPr/>
        </p:nvSpPr>
        <p:spPr>
          <a:xfrm>
            <a:off x="2793902" y="4959489"/>
            <a:ext cx="1878381" cy="468251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JSON with extracted data  (</a:t>
            </a:r>
            <a:r>
              <a:rPr lang="en" sz="1200" err="1">
                <a:latin typeface="Google Sans"/>
                <a:ea typeface="Google Sans"/>
                <a:cs typeface="Google Sans"/>
                <a:sym typeface="Google Sans"/>
              </a:rPr>
              <a:t>CapEx</a:t>
            </a: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, company info year, Quarter)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181;p18">
            <a:extLst>
              <a:ext uri="{FF2B5EF4-FFF2-40B4-BE49-F238E27FC236}">
                <a16:creationId xmlns:a16="http://schemas.microsoft.com/office/drawing/2014/main" id="{39CEB118-664E-9101-3D1B-2B3F1E3245CE}"/>
              </a:ext>
            </a:extLst>
          </p:cNvPr>
          <p:cNvSpPr txBox="1"/>
          <p:nvPr/>
        </p:nvSpPr>
        <p:spPr>
          <a:xfrm>
            <a:off x="5715104" y="5557817"/>
            <a:ext cx="1353814" cy="1232825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 Structured Financial Data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(JSON to DataFrame  Conversion, Pivot Table Creation)   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" name="Google Shape;182;p18">
            <a:extLst>
              <a:ext uri="{FF2B5EF4-FFF2-40B4-BE49-F238E27FC236}">
                <a16:creationId xmlns:a16="http://schemas.microsoft.com/office/drawing/2014/main" id="{DD3F2DAB-7626-EFCE-DBF5-DB8EE4777A7B}"/>
              </a:ext>
            </a:extLst>
          </p:cNvPr>
          <p:cNvSpPr txBox="1"/>
          <p:nvPr/>
        </p:nvSpPr>
        <p:spPr>
          <a:xfrm>
            <a:off x="7483355" y="5715620"/>
            <a:ext cx="1433184" cy="938798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Financial Data Comparison &amp; Validation 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en" sz="120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CapEx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across quarters)    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3" name="Google Shape;184;p18">
            <a:extLst>
              <a:ext uri="{FF2B5EF4-FFF2-40B4-BE49-F238E27FC236}">
                <a16:creationId xmlns:a16="http://schemas.microsoft.com/office/drawing/2014/main" id="{D3E730F8-0CB4-3A1E-59A7-B6770E088640}"/>
              </a:ext>
            </a:extLst>
          </p:cNvPr>
          <p:cNvCxnSpPr>
            <a:cxnSpLocks/>
          </p:cNvCxnSpPr>
          <p:nvPr/>
        </p:nvCxnSpPr>
        <p:spPr>
          <a:xfrm>
            <a:off x="6698033" y="4768377"/>
            <a:ext cx="234300" cy="0"/>
          </a:xfrm>
          <a:prstGeom prst="straightConnector1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5" name="Google Shape;186;p18">
            <a:extLst>
              <a:ext uri="{FF2B5EF4-FFF2-40B4-BE49-F238E27FC236}">
                <a16:creationId xmlns:a16="http://schemas.microsoft.com/office/drawing/2014/main" id="{0634BA66-F174-1FE2-111C-973896571BCB}"/>
              </a:ext>
            </a:extLst>
          </p:cNvPr>
          <p:cNvSpPr txBox="1"/>
          <p:nvPr/>
        </p:nvSpPr>
        <p:spPr>
          <a:xfrm>
            <a:off x="10295784" y="2633822"/>
            <a:ext cx="1713042" cy="70937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Download Options  Users can download in  CSV or view in the app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" name="Google Shape;187;p18">
            <a:extLst>
              <a:ext uri="{FF2B5EF4-FFF2-40B4-BE49-F238E27FC236}">
                <a16:creationId xmlns:a16="http://schemas.microsoft.com/office/drawing/2014/main" id="{5DDFCD35-5E4A-CD43-BBDD-739957B37055}"/>
              </a:ext>
            </a:extLst>
          </p:cNvPr>
          <p:cNvSpPr txBox="1"/>
          <p:nvPr/>
        </p:nvSpPr>
        <p:spPr>
          <a:xfrm>
            <a:off x="9285281" y="4291842"/>
            <a:ext cx="1505551" cy="62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48"/>
              </a:buClr>
              <a:buSzPts val="8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Output saved in Cloud Bucket</a:t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" name="Google Shape;188;p18">
            <a:extLst>
              <a:ext uri="{FF2B5EF4-FFF2-40B4-BE49-F238E27FC236}">
                <a16:creationId xmlns:a16="http://schemas.microsoft.com/office/drawing/2014/main" id="{67634B95-A592-32EE-5C63-F70F3E47DE90}"/>
              </a:ext>
            </a:extLst>
          </p:cNvPr>
          <p:cNvSpPr txBox="1"/>
          <p:nvPr/>
        </p:nvSpPr>
        <p:spPr>
          <a:xfrm>
            <a:off x="9537284" y="5110730"/>
            <a:ext cx="1568840" cy="640336"/>
          </a:xfrm>
          <a:prstGeom prst="rect">
            <a:avLst/>
          </a:prstGeom>
          <a:solidFill>
            <a:srgbClr val="CBE0F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UI Output</a:t>
            </a:r>
            <a:endParaRPr sz="1200" b="1"/>
          </a:p>
        </p:txBody>
      </p:sp>
      <p:cxnSp>
        <p:nvCxnSpPr>
          <p:cNvPr id="38" name="Google Shape;189;p18">
            <a:extLst>
              <a:ext uri="{FF2B5EF4-FFF2-40B4-BE49-F238E27FC236}">
                <a16:creationId xmlns:a16="http://schemas.microsoft.com/office/drawing/2014/main" id="{F522D538-0AD4-6DC6-ECC5-D3C69814BD30}"/>
              </a:ext>
            </a:extLst>
          </p:cNvPr>
          <p:cNvCxnSpPr>
            <a:cxnSpLocks/>
          </p:cNvCxnSpPr>
          <p:nvPr/>
        </p:nvCxnSpPr>
        <p:spPr>
          <a:xfrm>
            <a:off x="10035656" y="4768377"/>
            <a:ext cx="0" cy="31341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190;p18">
            <a:extLst>
              <a:ext uri="{FF2B5EF4-FFF2-40B4-BE49-F238E27FC236}">
                <a16:creationId xmlns:a16="http://schemas.microsoft.com/office/drawing/2014/main" id="{09B8B387-0FFD-62FE-EEE6-48A97923D0A4}"/>
              </a:ext>
            </a:extLst>
          </p:cNvPr>
          <p:cNvSpPr txBox="1"/>
          <p:nvPr/>
        </p:nvSpPr>
        <p:spPr>
          <a:xfrm>
            <a:off x="9585807" y="5353960"/>
            <a:ext cx="1520316" cy="331127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8"/>
              </a:buClr>
              <a:buSzPts val="700"/>
              <a:buFont typeface="Arial"/>
              <a:buNone/>
            </a:pPr>
            <a:r>
              <a:rPr lang="en" sz="1200" b="1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CapEx in Tabular </a:t>
            </a:r>
            <a:endParaRPr sz="1200" b="1">
              <a:solidFill>
                <a:srgbClr val="00004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8"/>
              </a:buClr>
              <a:buSzPts val="700"/>
              <a:buFont typeface="Arial"/>
              <a:buNone/>
            </a:pPr>
            <a:r>
              <a:rPr lang="en" sz="1200" b="1">
                <a:solidFill>
                  <a:srgbClr val="000048"/>
                </a:solidFill>
                <a:latin typeface="Google Sans"/>
                <a:ea typeface="Google Sans"/>
                <a:cs typeface="Google Sans"/>
                <a:sym typeface="Google Sans"/>
              </a:rPr>
              <a:t>format</a:t>
            </a:r>
            <a:endParaRPr sz="12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8B407D1-7F45-4937-4EE8-2F97463F038E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8916539" y="5430898"/>
            <a:ext cx="620745" cy="7541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A42B1D2-F765-FD09-2CE7-26C1EDFA21B2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1106123" y="3390322"/>
            <a:ext cx="538883" cy="212920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38FAC909-2C30-3AEA-5D86-9B58E9C40567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987574" y="4525724"/>
            <a:ext cx="3308219" cy="823345"/>
          </a:xfrm>
          <a:prstGeom prst="bentConnector3">
            <a:avLst>
              <a:gd name="adj1" fmla="val -69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3967E7B-90A1-6B2C-5149-2C4190CA6705}"/>
              </a:ext>
            </a:extLst>
          </p:cNvPr>
          <p:cNvCxnSpPr>
            <a:stCxn id="30" idx="3"/>
          </p:cNvCxnSpPr>
          <p:nvPr/>
        </p:nvCxnSpPr>
        <p:spPr>
          <a:xfrm flipV="1">
            <a:off x="7068918" y="6174229"/>
            <a:ext cx="41741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69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8869B7-69AE-0DDE-6B75-F1C6D4C0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3" y="1166949"/>
            <a:ext cx="9437446" cy="4476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D389E-61C8-BB1C-2FD5-A7686C80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</p:spPr>
        <p:txBody>
          <a:bodyPr/>
          <a:lstStyle/>
          <a:p>
            <a:r>
              <a:rPr lang="en-US">
                <a:cs typeface="Arial"/>
              </a:rPr>
              <a:t>User Interface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E9AA9-BB2D-21A0-ADB9-6A4DC206BC4D}"/>
              </a:ext>
            </a:extLst>
          </p:cNvPr>
          <p:cNvSpPr txBox="1"/>
          <p:nvPr/>
        </p:nvSpPr>
        <p:spPr>
          <a:xfrm>
            <a:off x="1018903" y="5882987"/>
            <a:ext cx="4162697" cy="8273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IN" sz="1600" dirty="0">
                <a:solidFill>
                  <a:schemeClr val="tx2"/>
                </a:solidFill>
                <a:hlinkClick r:id="rId3"/>
              </a:rPr>
              <a:t>Click here to experience UI</a:t>
            </a:r>
          </a:p>
          <a:p>
            <a:pPr algn="l"/>
            <a:endParaRPr lang="en-IN" sz="1600">
              <a:solidFill>
                <a:schemeClr val="tx2"/>
              </a:solidFill>
            </a:endParaRPr>
          </a:p>
          <a:p>
            <a:pPr algn="l"/>
            <a:r>
              <a:rPr lang="en-IN" sz="160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Capex_Analyzer_Code_Base</a:t>
            </a:r>
            <a:endParaRPr lang="en-IN" sz="1600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977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B27A2-128F-AD44-1C75-0FD47B65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0A419-590A-773F-298F-ED575A0BC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B99B2-5456-028F-EF44-929B140F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2C3503-D8BF-3FC0-CB41-34F756890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15291"/>
            <a:ext cx="11368088" cy="4967050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algn="just" rtl="0">
              <a:buNone/>
            </a:pPr>
            <a:r>
              <a:rPr lang="en-US">
                <a:effectLst/>
              </a:rPr>
              <a:t>In our project, Leveraging ChatGPT 3.5 Turbo, Azure Storage, and </a:t>
            </a:r>
            <a:r>
              <a:rPr lang="en-US" err="1">
                <a:effectLst/>
              </a:rPr>
              <a:t>PyPDF</a:t>
            </a:r>
            <a:r>
              <a:rPr lang="en-US">
                <a:effectLst/>
              </a:rPr>
              <a:t> for text extraction enabled us to efficiently extract relevant parameters based on user prompts. We utilized parallel processing to effectively reduce execution time.</a:t>
            </a:r>
          </a:p>
          <a:p>
            <a:pPr marL="0" indent="0" algn="just">
              <a:buNone/>
            </a:pPr>
            <a:r>
              <a:rPr lang="en-US">
                <a:effectLst/>
              </a:rPr>
              <a:t>This </a:t>
            </a:r>
            <a:r>
              <a:rPr lang="en-US" err="1">
                <a:effectLst/>
              </a:rPr>
              <a:t>Streamlit</a:t>
            </a:r>
            <a:r>
              <a:rPr lang="en-US">
                <a:effectLst/>
              </a:rPr>
              <a:t> app efficiently processes financial data from PDFs stored in Azure Blob Storage by extracting, analyzing, and comparing </a:t>
            </a:r>
            <a:r>
              <a:rPr lang="en-US" err="1">
                <a:effectLst/>
              </a:rPr>
              <a:t>CapEx</a:t>
            </a:r>
            <a:r>
              <a:rPr lang="en-US">
                <a:effectLst/>
              </a:rPr>
              <a:t> metrics across companies and </a:t>
            </a:r>
            <a:r>
              <a:rPr lang="en-US"/>
              <a:t>quarters, into</a:t>
            </a:r>
            <a:r>
              <a:rPr lang="en-US">
                <a:effectLst/>
              </a:rPr>
              <a:t> a structured format, and provides downloadable results, for users.</a:t>
            </a:r>
            <a:endParaRPr lang="en-US">
              <a:effectLst/>
              <a:cs typeface="Arial"/>
            </a:endParaRPr>
          </a:p>
          <a:p>
            <a:pPr algn="just"/>
            <a:endParaRPr lang="en-IN"/>
          </a:p>
          <a:p>
            <a:pPr marL="0" indent="0" algn="just">
              <a:buNone/>
            </a:pPr>
            <a:endParaRPr lang="en-IN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7250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0E177-4F0E-CECD-0FC9-527A4919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7451-8D38-EAC9-F6DD-A53AEA3F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CAAC8C-EAE9-C0A3-4C80-8F1D01021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7683" y="1327661"/>
            <a:ext cx="4575713" cy="3853939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algn="just" rtl="0">
              <a:buNone/>
            </a:pPr>
            <a:r>
              <a:rPr lang="en-US" sz="2000" b="1">
                <a:solidFill>
                  <a:srgbClr val="FFFF00"/>
                </a:solidFill>
                <a:effectLst/>
              </a:rPr>
              <a:t>Challenges</a:t>
            </a:r>
            <a:endParaRPr lang="en-US" sz="2000"/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Due to </a:t>
            </a:r>
            <a:r>
              <a:rPr lang="en-US" sz="1600">
                <a:solidFill>
                  <a:srgbClr val="00B0F0"/>
                </a:solidFill>
                <a:effectLst/>
              </a:rPr>
              <a:t>budget constraints,</a:t>
            </a:r>
            <a:r>
              <a:rPr lang="en-US" sz="1600">
                <a:effectLst/>
              </a:rPr>
              <a:t> we were unable to explore or experiment with the latest models and prompt tuning techniques. </a:t>
            </a:r>
            <a:endParaRPr lang="en-US" sz="1600">
              <a:cs typeface="Arial"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Additionally, </a:t>
            </a:r>
            <a:r>
              <a:rPr lang="en-US" sz="1600"/>
              <a:t>use</a:t>
            </a:r>
            <a:r>
              <a:rPr lang="en-US" sz="1600">
                <a:effectLst/>
              </a:rPr>
              <a:t> of the ChatGPT 3.5 Turbo model led to </a:t>
            </a:r>
            <a:r>
              <a:rPr lang="en-US" sz="1600">
                <a:solidFill>
                  <a:srgbClr val="00B0F0"/>
                </a:solidFill>
                <a:effectLst/>
              </a:rPr>
              <a:t>token limit issues</a:t>
            </a:r>
            <a:r>
              <a:rPr lang="en-US" sz="1600">
                <a:effectLst/>
              </a:rPr>
              <a:t>, which hindered our ability to extract complete text from PDFs, occasionally resulting in incomplete transaction data. </a:t>
            </a:r>
            <a:endParaRPr lang="en-US" sz="1600">
              <a:cs typeface="Arial"/>
            </a:endParaRP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Furthermore, some PDFs were in </a:t>
            </a:r>
            <a:r>
              <a:rPr lang="en-US" sz="1600">
                <a:solidFill>
                  <a:srgbClr val="00B0F0"/>
                </a:solidFill>
                <a:effectLst/>
              </a:rPr>
              <a:t>image or non-editable formats</a:t>
            </a:r>
            <a:r>
              <a:rPr lang="en-US" sz="1600">
                <a:effectLst/>
              </a:rPr>
              <a:t>, which posed challenges for text extraction.</a:t>
            </a:r>
            <a:endParaRPr lang="en-US" sz="1600">
              <a:effectLst/>
              <a:cs typeface="Arial"/>
            </a:endParaRPr>
          </a:p>
          <a:p>
            <a:pPr marL="0" indent="0" algn="just" rtl="0">
              <a:buNone/>
            </a:pPr>
            <a:endParaRPr lang="en-US" b="1">
              <a:cs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F0121-F4CB-A655-DD8F-8DCF9D2F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Challenges &amp; Future Enhancements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0C99B-38BF-6832-78F0-1F622CAD1883}"/>
              </a:ext>
            </a:extLst>
          </p:cNvPr>
          <p:cNvSpPr txBox="1"/>
          <p:nvPr/>
        </p:nvSpPr>
        <p:spPr>
          <a:xfrm>
            <a:off x="5073251" y="1397674"/>
            <a:ext cx="6970734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>
                <a:solidFill>
                  <a:srgbClr val="FFFF00"/>
                </a:solidFill>
                <a:cs typeface="Arial"/>
              </a:rPr>
              <a:t>Future Enhancements</a:t>
            </a:r>
            <a:r>
              <a:rPr lang="en-US" sz="2000">
                <a:solidFill>
                  <a:srgbClr val="FFFF00"/>
                </a:solidFill>
                <a:cs typeface="Arial"/>
              </a:rPr>
              <a:t>​</a:t>
            </a:r>
          </a:p>
          <a:p>
            <a:pPr algn="just"/>
            <a:endParaRPr lang="en-US">
              <a:solidFill>
                <a:schemeClr val="tx2"/>
              </a:solidFill>
              <a:cs typeface="Arial"/>
            </a:endParaRPr>
          </a:p>
          <a:p>
            <a:pPr algn="just"/>
            <a:r>
              <a:rPr lang="en-US" sz="1600">
                <a:solidFill>
                  <a:schemeClr val="tx2"/>
                </a:solidFill>
                <a:cs typeface="Arial"/>
              </a:rPr>
              <a:t>To address these challenges and improve our approach, we propose the following future enhancements: ​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rgbClr val="00B0F0"/>
                </a:solidFill>
                <a:cs typeface="Arial"/>
              </a:rPr>
              <a:t>Exploration of Advanced Models:</a:t>
            </a:r>
            <a:r>
              <a:rPr lang="en-US" sz="1600">
                <a:solidFill>
                  <a:schemeClr val="tx2"/>
                </a:solidFill>
                <a:cs typeface="Arial"/>
              </a:rPr>
              <a:t> We plan to experiment with more advanced models, such as GPT-4, or advance models to leverage their improved capabilities and potentially overcome existing limitations.​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600">
                <a:solidFill>
                  <a:srgbClr val="00B0F0"/>
                </a:solidFill>
                <a:cs typeface="Arial"/>
              </a:rPr>
              <a:t>Improved Data Extraction Techniques: </a:t>
            </a:r>
            <a:r>
              <a:rPr lang="en-US" sz="1600">
                <a:solidFill>
                  <a:schemeClr val="tx2"/>
                </a:solidFill>
                <a:cs typeface="Arial"/>
              </a:rPr>
              <a:t>We aim to extract balance sheet tables separately to target the financial terminologies directly.​ </a:t>
            </a:r>
            <a:r>
              <a:rPr lang="en-US" sz="1600">
                <a:cs typeface="Arial"/>
              </a:rPr>
              <a:t>We also aim to apply chunking and semantic search  to improve the  overall performance of the model. </a:t>
            </a:r>
            <a:r>
              <a:rPr lang="en-US" sz="1600">
                <a:solidFill>
                  <a:schemeClr val="tx2"/>
                </a:solidFill>
                <a:cs typeface="Arial"/>
              </a:rPr>
              <a:t>Splitting pages into smaller chunk will help to reduce the token outflow issue whereas semantic search help to target those pages where the exact matching present.​</a:t>
            </a:r>
          </a:p>
          <a:p>
            <a:pPr marL="285750" indent="-285750" algn="just">
              <a:buFont typeface="Arial"/>
              <a:buChar char="•"/>
            </a:pPr>
            <a:endParaRPr lang="en-US" sz="1600">
              <a:solidFill>
                <a:schemeClr val="tx2"/>
              </a:solidFill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n-US" sz="1600">
              <a:solidFill>
                <a:schemeClr val="tx2"/>
              </a:solidFill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chemeClr val="tx2"/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09EE3-4721-635D-6438-B3B874967DD8}"/>
              </a:ext>
            </a:extLst>
          </p:cNvPr>
          <p:cNvSpPr txBox="1"/>
          <p:nvPr/>
        </p:nvSpPr>
        <p:spPr>
          <a:xfrm>
            <a:off x="539931" y="4998660"/>
            <a:ext cx="11173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>
                <a:solidFill>
                  <a:schemeClr val="tx2"/>
                </a:solidFill>
                <a:cs typeface="Arial"/>
              </a:rPr>
              <a:t>By implementing these enhancements, we anticipate more robust and comprehensive solutions for data extraction and analysis in future iterations of our project.​</a:t>
            </a:r>
          </a:p>
        </p:txBody>
      </p:sp>
    </p:spTree>
    <p:extLst>
      <p:ext uri="{BB962C8B-B14F-4D97-AF65-F5344CB8AC3E}">
        <p14:creationId xmlns:p14="http://schemas.microsoft.com/office/powerpoint/2010/main" val="287526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D94CC7-B222-5B44-969E-ABE4C1FC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296" y="1841973"/>
            <a:ext cx="6053327" cy="1846659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Cognizant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55FCB-FBA5-ED4E-AAF6-496B4259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dirty="0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06E95-1D73-3A40-B8E7-14342E325FED}"/>
              </a:ext>
            </a:extLst>
          </p:cNvPr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24C1-54AE-DD46-B667-D9FBFDF3B512}"/>
              </a:ext>
            </a:extLst>
          </p:cNvPr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9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A7FCA64DEB31469091046FD34A639A" ma:contentTypeVersion="11" ma:contentTypeDescription="Create a new document." ma:contentTypeScope="" ma:versionID="a270037311c01fa0ca973de3c00ddba4">
  <xsd:schema xmlns:xsd="http://www.w3.org/2001/XMLSchema" xmlns:xs="http://www.w3.org/2001/XMLSchema" xmlns:p="http://schemas.microsoft.com/office/2006/metadata/properties" xmlns:ns2="c439e564-0ad7-41ca-b0ae-907efa867b78" xmlns:ns3="61988b74-5ba0-4fcd-ba2c-3727f2bed0e4" targetNamespace="http://schemas.microsoft.com/office/2006/metadata/properties" ma:root="true" ma:fieldsID="c90a1e45bc6fcff2c2a4e41750931fb7" ns2:_="" ns3:_="">
    <xsd:import namespace="c439e564-0ad7-41ca-b0ae-907efa867b78"/>
    <xsd:import namespace="61988b74-5ba0-4fcd-ba2c-3727f2bed0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39e564-0ad7-41ca-b0ae-907efa867b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988b74-5ba0-4fcd-ba2c-3727f2bed0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839D5E-3A6D-439C-9AEE-0559F8CC3EB1}">
  <ds:schemaRefs>
    <ds:schemaRef ds:uri="61988b74-5ba0-4fcd-ba2c-3727f2bed0e4"/>
    <ds:schemaRef ds:uri="c439e564-0ad7-41ca-b0ae-907efa867b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B20C26-778E-471F-B079-3819172FD0CB}">
  <ds:schemaRefs>
    <ds:schemaRef ds:uri="8eb0226c-3690-407f-8dad-592d38e64fd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7923ED-1141-4951-BA29-5E655C17D9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  Hackathon  GenAI based Earning Calls Analyzer Fortune 500 Companies </vt:lpstr>
      <vt:lpstr>Agenda</vt:lpstr>
      <vt:lpstr>Approach</vt:lpstr>
      <vt:lpstr>Solution &amp; Flow Design/Architecture Design</vt:lpstr>
      <vt:lpstr>User Interface</vt:lpstr>
      <vt:lpstr>Conclusion</vt:lpstr>
      <vt:lpstr>Challenges &amp; Future Enhancements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 GenAI based Earning Calls Analyzer Fortune 500 Companies</dc:title>
  <dc:subject/>
  <dc:creator>Nandakumar, Thanu (Cognizant)</dc:creator>
  <cp:keywords/>
  <dc:description/>
  <cp:revision>2</cp:revision>
  <dcterms:created xsi:type="dcterms:W3CDTF">2022-04-12T10:59:06Z</dcterms:created>
  <dcterms:modified xsi:type="dcterms:W3CDTF">2024-12-02T13:21:24Z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0x01010064A7FCA64DEB31469091046FD34A639A</vt:lpwstr>
  </property>
  <property fmtid="{D5CDD505-2E9C-101B-9397-08002B2CF9AE}" pid="3" name="Order">
    <vt:r8>5200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</Properties>
</file>